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7" r:id="rId6"/>
    <p:sldId id="259" r:id="rId7"/>
    <p:sldId id="264" r:id="rId8"/>
    <p:sldId id="261" r:id="rId9"/>
    <p:sldId id="262" r:id="rId10"/>
    <p:sldId id="263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E51E9-D378-427D-AF2C-BA94638AA1F9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A57C4-61B2-4906-8411-1C3BA2329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2060C-DF94-4CC2-8B4F-C89370C7E830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2C754-BE82-42FD-B57D-731876B57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B2270-7F09-40B2-970A-A519DC663808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37DBF-2E60-4DFA-AFB7-6E89840ED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7AB35-98EA-43C2-A0D8-F189052F969C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C27DB-4F09-49BC-A8FC-94EB567AF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0F919-E350-4977-B8E9-0DB051AB206F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F9EBA-B730-49CC-AAC1-53923D500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71377-0424-46E0-A23E-967658729EB7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ED2E3-FDD9-4AF7-89C9-166EE9EAB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17D03-6CC9-4267-959F-0C343C14C187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85E04-538F-4299-9E60-010C7BCA3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A9509-0D72-46A6-B83C-4B6EF5015055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D2C08-826B-44CC-97B8-060368539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E5691-1F25-40EE-9892-342B3D0F1626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38F50-C7DE-47E3-9C7E-D1FF7AB2B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6204A-CDAA-4BB3-AA90-93C40A2045D3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1F5C9-A7AA-48C1-8C64-548E8F548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701AA-16EC-47B7-9909-306D42976F71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D5EAC-684E-4E94-97F5-07E99E2DC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C37776-956C-4C4E-B6B4-2C4E3B5AAA31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80DC7D-B9B8-42F5-A7C3-591A4D404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2500" y="549275"/>
            <a:ext cx="4965700" cy="4248150"/>
          </a:xfrm>
        </p:spPr>
        <p:txBody>
          <a:bodyPr>
            <a:normAutofit/>
          </a:bodyPr>
          <a:lstStyle/>
          <a:p>
            <a:r>
              <a:rPr lang="ru-RU" smtClean="0">
                <a:solidFill>
                  <a:srgbClr val="FF0000"/>
                </a:solidFill>
                <a:ea typeface="Aparajita"/>
                <a:cs typeface="Aparajita"/>
              </a:rPr>
              <a:t>Палеоэкосистемы каменноугольного периода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1341438"/>
            <a:ext cx="3554413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5580063" y="274638"/>
            <a:ext cx="3106737" cy="1143000"/>
          </a:xfrm>
        </p:spPr>
        <p:txBody>
          <a:bodyPr/>
          <a:lstStyle/>
          <a:p>
            <a:r>
              <a:rPr lang="ru-RU" sz="3200" smtClean="0"/>
              <a:t>Антракозавр</a:t>
            </a:r>
          </a:p>
        </p:txBody>
      </p:sp>
      <p:pic>
        <p:nvPicPr>
          <p:cNvPr id="2253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404813"/>
            <a:ext cx="5111750" cy="5456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Лабиринтодонт (</a:t>
            </a:r>
            <a:r>
              <a:rPr lang="en-US" sz="3200" smtClean="0"/>
              <a:t>Platyoposaurus</a:t>
            </a:r>
            <a:r>
              <a:rPr lang="ru-RU" sz="3200" smtClean="0"/>
              <a:t>)</a:t>
            </a:r>
          </a:p>
        </p:txBody>
      </p:sp>
      <p:pic>
        <p:nvPicPr>
          <p:cNvPr id="2355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2103438"/>
            <a:ext cx="7561262" cy="3486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Доминанты флоры карбона</a:t>
            </a:r>
          </a:p>
        </p:txBody>
      </p:sp>
      <p:pic>
        <p:nvPicPr>
          <p:cNvPr id="2457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268413"/>
            <a:ext cx="6264275" cy="5195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3200" smtClean="0"/>
              <a:t>Флора карбона</a:t>
            </a:r>
          </a:p>
        </p:txBody>
      </p:sp>
      <p:sp>
        <p:nvSpPr>
          <p:cNvPr id="25602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mtClean="0"/>
              <a:t>Сигиллярия</a:t>
            </a:r>
          </a:p>
        </p:txBody>
      </p:sp>
      <p:pic>
        <p:nvPicPr>
          <p:cNvPr id="25603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595438" y="2246313"/>
            <a:ext cx="1762125" cy="3810000"/>
          </a:xfrm>
        </p:spPr>
      </p:pic>
      <p:sp>
        <p:nvSpPr>
          <p:cNvPr id="25604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mtClean="0"/>
              <a:t>Лепидодендрон</a:t>
            </a:r>
          </a:p>
        </p:txBody>
      </p:sp>
      <p:pic>
        <p:nvPicPr>
          <p:cNvPr id="25605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559425" y="2174875"/>
            <a:ext cx="2212975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Флора карбона</a:t>
            </a:r>
          </a:p>
        </p:txBody>
      </p:sp>
      <p:sp>
        <p:nvSpPr>
          <p:cNvPr id="26626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mtClean="0"/>
              <a:t>Каламиты</a:t>
            </a:r>
          </a:p>
        </p:txBody>
      </p:sp>
      <p:pic>
        <p:nvPicPr>
          <p:cNvPr id="2662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120775" y="2174875"/>
            <a:ext cx="2713038" cy="3951288"/>
          </a:xfrm>
        </p:spPr>
      </p:pic>
      <p:sp>
        <p:nvSpPr>
          <p:cNvPr id="26628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mtClean="0"/>
              <a:t>Папоротники</a:t>
            </a:r>
          </a:p>
        </p:txBody>
      </p:sp>
      <p:pic>
        <p:nvPicPr>
          <p:cNvPr id="26629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864100" y="2174875"/>
            <a:ext cx="3603625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5651500" y="274638"/>
            <a:ext cx="3035300" cy="1143000"/>
          </a:xfrm>
        </p:spPr>
        <p:txBody>
          <a:bodyPr/>
          <a:lstStyle/>
          <a:p>
            <a:r>
              <a:rPr lang="ru-RU" sz="3200" smtClean="0"/>
              <a:t>Кордаиты</a:t>
            </a:r>
          </a:p>
        </p:txBody>
      </p:sp>
      <p:pic>
        <p:nvPicPr>
          <p:cNvPr id="2765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-1323975"/>
            <a:ext cx="5143500" cy="8569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География каменноугольного периода</a:t>
            </a:r>
          </a:p>
        </p:txBody>
      </p:sp>
      <p:pic>
        <p:nvPicPr>
          <p:cNvPr id="1433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8538" y="1600200"/>
            <a:ext cx="714692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 rtlCol="0">
            <a:normAutofit fontScale="55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В целом карбон характеризуется процветанием многих групп организмов, таких как, фораминиферы — фузулиниды, кораллы — </a:t>
            </a:r>
            <a:r>
              <a:rPr lang="ru-RU" dirty="0" err="1"/>
              <a:t>табулятоидеи</a:t>
            </a:r>
            <a:r>
              <a:rPr lang="ru-RU" dirty="0"/>
              <a:t>, </a:t>
            </a:r>
            <a:r>
              <a:rPr lang="ru-RU" dirty="0" err="1"/>
              <a:t>хететиды</a:t>
            </a:r>
            <a:r>
              <a:rPr lang="ru-RU" dirty="0"/>
              <a:t> и ругозы (</a:t>
            </a:r>
            <a:r>
              <a:rPr lang="ru-RU" dirty="0" err="1"/>
              <a:t>четырехлучевые</a:t>
            </a:r>
            <a:r>
              <a:rPr lang="ru-RU" dirty="0"/>
              <a:t>), среди моллюсков — </a:t>
            </a:r>
            <a:r>
              <a:rPr lang="ru-RU" dirty="0" err="1"/>
              <a:t>гастроподы</a:t>
            </a:r>
            <a:r>
              <a:rPr lang="ru-RU" dirty="0"/>
              <a:t>, </a:t>
            </a:r>
            <a:r>
              <a:rPr lang="ru-RU" dirty="0" err="1"/>
              <a:t>наутилоидеи</a:t>
            </a:r>
            <a:r>
              <a:rPr lang="ru-RU" dirty="0"/>
              <a:t> со спиральной раковиной, </a:t>
            </a:r>
            <a:r>
              <a:rPr lang="ru-RU" dirty="0" err="1"/>
              <a:t>аммоноидеи</a:t>
            </a:r>
            <a:r>
              <a:rPr lang="ru-RU" dirty="0"/>
              <a:t> (гониатиты), мшанки, замковые </a:t>
            </a:r>
            <a:r>
              <a:rPr lang="ru-RU" dirty="0" err="1"/>
              <a:t>брахиоподы</a:t>
            </a:r>
            <a:r>
              <a:rPr lang="ru-RU" dirty="0"/>
              <a:t> — </a:t>
            </a:r>
            <a:r>
              <a:rPr lang="ru-RU" dirty="0" err="1"/>
              <a:t>продуктиды</a:t>
            </a:r>
            <a:r>
              <a:rPr lang="ru-RU" dirty="0"/>
              <a:t> и </a:t>
            </a:r>
            <a:r>
              <a:rPr lang="ru-RU" dirty="0" err="1"/>
              <a:t>спирефириды</a:t>
            </a:r>
            <a:r>
              <a:rPr lang="ru-RU" dirty="0"/>
              <a:t>, морские лилии и древние морские ежи, также расцвет испытывают земноводные (стегоцефалы), членистоногие (в особенности насекомые) и высшие растения (плауны и папоротники</a:t>
            </a:r>
            <a:r>
              <a:rPr lang="ru-RU" dirty="0" smtClean="0"/>
              <a:t>).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В морях царили разнообразные хрящевые рыбы (акулы и </a:t>
            </a:r>
            <a:r>
              <a:rPr lang="ru-RU" dirty="0" err="1"/>
              <a:t>брадиодонты</a:t>
            </a:r>
            <a:r>
              <a:rPr lang="ru-RU" dirty="0"/>
              <a:t>). Некоторые акулы (например, </a:t>
            </a:r>
            <a:r>
              <a:rPr lang="ru-RU" dirty="0" err="1"/>
              <a:t>камподусы</a:t>
            </a:r>
            <a:r>
              <a:rPr lang="ru-RU" dirty="0"/>
              <a:t>) могли достигать длины 6 −12 метров. Сохранялись пресноводные кистеперые, в том числе и </a:t>
            </a:r>
            <a:r>
              <a:rPr lang="ru-RU" dirty="0" err="1"/>
              <a:t>рипидистии</a:t>
            </a:r>
            <a:r>
              <a:rPr lang="ru-RU" dirty="0"/>
              <a:t>. Например, обитавшие в болотах </a:t>
            </a:r>
            <a:r>
              <a:rPr lang="ru-RU" dirty="0" err="1"/>
              <a:t>рипидистии-ризодонты</a:t>
            </a:r>
            <a:r>
              <a:rPr lang="ru-RU" dirty="0"/>
              <a:t> достигали 7 метров в длину и были самыми страшными хищниками пресных вод.</a:t>
            </a:r>
            <a:br>
              <a:rPr lang="ru-RU" dirty="0"/>
            </a:br>
            <a:r>
              <a:rPr lang="ru-RU" dirty="0"/>
              <a:t>Отмечается большое разнообразие амфибий. В нижнем карбоне возникают примитивные формы рептилий, которые, избегая конкуренции и хищников, заселяли более сухие пространства</a:t>
            </a:r>
            <a:r>
              <a:rPr lang="ru-RU" dirty="0" smtClean="0"/>
              <a:t>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В карбоне дальнейшее распространение получили споровые растения: сигиллярии, лепидодендроны (плауновидные), каламиты (хвощевидные), </a:t>
            </a:r>
            <a:r>
              <a:rPr lang="ru-RU" dirty="0" err="1"/>
              <a:t>ставроптерисы</a:t>
            </a:r>
            <a:r>
              <a:rPr lang="ru-RU" dirty="0"/>
              <a:t>, различные </a:t>
            </a:r>
            <a:r>
              <a:rPr lang="ru-RU" dirty="0" err="1"/>
              <a:t>ужовниковые</a:t>
            </a:r>
            <a:r>
              <a:rPr lang="ru-RU" dirty="0"/>
              <a:t> (папоротниковидные), семенные папоротники, кордаиты (голосеменные). Возникшие семенные растения могли поселяться в более сухих местах обитания, так как особенности их размножения не связаны с наличием воды.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Ландшафт карбона</a:t>
            </a:r>
          </a:p>
        </p:txBody>
      </p:sp>
      <p:pic>
        <p:nvPicPr>
          <p:cNvPr id="16386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628775"/>
            <a:ext cx="7127875" cy="5035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Ландшафт карбона</a:t>
            </a:r>
          </a:p>
        </p:txBody>
      </p:sp>
      <p:pic>
        <p:nvPicPr>
          <p:cNvPr id="17410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271588"/>
            <a:ext cx="6985000" cy="5237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 rtlCol="0">
            <a:normAutofit fontScale="77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Теплые </a:t>
            </a:r>
            <a:r>
              <a:rPr lang="ru-RU" dirty="0"/>
              <a:t>болота изобиловали насекомыми и земноводными. Среди деревьев порхали гигантские летучие тараканы, стрекозы (</a:t>
            </a:r>
            <a:r>
              <a:rPr lang="ru-RU" dirty="0" err="1"/>
              <a:t>меганевры</a:t>
            </a:r>
            <a:r>
              <a:rPr lang="ru-RU" dirty="0"/>
              <a:t>) и поденки. В гниющей растительности пировали гигантские </a:t>
            </a:r>
            <a:r>
              <a:rPr lang="ru-RU" dirty="0" err="1"/>
              <a:t>артроплевры</a:t>
            </a:r>
            <a:r>
              <a:rPr lang="ru-RU" dirty="0"/>
              <a:t>, дальние родичи многоножек. </a:t>
            </a:r>
            <a:endParaRPr lang="ru-RU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Эогиринус</a:t>
            </a:r>
            <a:r>
              <a:rPr lang="ru-RU" dirty="0" smtClean="0"/>
              <a:t> </a:t>
            </a:r>
            <a:r>
              <a:rPr lang="ru-RU" dirty="0"/>
              <a:t>— крупное, до 4,5 м длиной, земноводное,— возможно, охотился на манер аллигатора. </a:t>
            </a:r>
            <a:r>
              <a:rPr lang="ru-RU" dirty="0" smtClean="0"/>
              <a:t>15-сантиметровый </a:t>
            </a:r>
            <a:r>
              <a:rPr lang="ru-RU" dirty="0" err="1"/>
              <a:t>микробрахий</a:t>
            </a:r>
            <a:r>
              <a:rPr lang="ru-RU" dirty="0"/>
              <a:t> питался мельчайшим животным планктоном. У </a:t>
            </a:r>
            <a:r>
              <a:rPr lang="ru-RU" dirty="0" err="1"/>
              <a:t>бранхиозавра</a:t>
            </a:r>
            <a:r>
              <a:rPr lang="ru-RU" dirty="0"/>
              <a:t>, похожего на головастика, были жабры. </a:t>
            </a:r>
            <a:r>
              <a:rPr lang="ru-RU" dirty="0" err="1"/>
              <a:t>Зауроплевра</a:t>
            </a:r>
            <a:r>
              <a:rPr lang="ru-RU" dirty="0"/>
              <a:t> и </a:t>
            </a:r>
            <a:r>
              <a:rPr lang="ru-RU" dirty="0" err="1"/>
              <a:t>сцинкозавр</a:t>
            </a:r>
            <a:r>
              <a:rPr lang="ru-RU" dirty="0"/>
              <a:t> больше напоминали тритонов. </a:t>
            </a:r>
            <a:endParaRPr lang="ru-RU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Помимо </a:t>
            </a:r>
            <a:r>
              <a:rPr lang="ru-RU" dirty="0"/>
              <a:t>основных групп «амфибий» — </a:t>
            </a:r>
            <a:r>
              <a:rPr lang="ru-RU" dirty="0" err="1"/>
              <a:t>батрахоморфов</a:t>
            </a:r>
            <a:r>
              <a:rPr lang="ru-RU" dirty="0"/>
              <a:t> и </a:t>
            </a:r>
            <a:r>
              <a:rPr lang="ru-RU" dirty="0" err="1"/>
              <a:t>рептилиеморфов</a:t>
            </a:r>
            <a:r>
              <a:rPr lang="ru-RU" dirty="0"/>
              <a:t> — существовали разнообразные немногочисленные группы (</a:t>
            </a:r>
            <a:r>
              <a:rPr lang="ru-RU" dirty="0" err="1"/>
              <a:t>лепоспондилы</a:t>
            </a:r>
            <a:r>
              <a:rPr lang="ru-RU" dirty="0"/>
              <a:t>, </a:t>
            </a:r>
            <a:r>
              <a:rPr lang="ru-RU" dirty="0" err="1"/>
              <a:t>локсомматиды</a:t>
            </a:r>
            <a:r>
              <a:rPr lang="ru-RU" dirty="0"/>
              <a:t>, </a:t>
            </a:r>
            <a:r>
              <a:rPr lang="ru-RU" dirty="0" err="1"/>
              <a:t>микрозавры</a:t>
            </a:r>
            <a:r>
              <a:rPr lang="ru-RU" dirty="0"/>
              <a:t>, </a:t>
            </a:r>
            <a:r>
              <a:rPr lang="ru-RU" dirty="0" err="1"/>
              <a:t>крассигириниды</a:t>
            </a:r>
            <a:r>
              <a:rPr lang="ru-RU" dirty="0"/>
              <a:t>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algn="just"/>
            <a:r>
              <a:rPr lang="ru-RU" smtClean="0"/>
              <a:t>Во влажном богатых кислородом атмосферы летающих насекомых было много, и некоторые достигли огромных размеров, таких, как Меганевра, с размахом крыльев 70 сантиметров и длиной от 1 до 1,5 метров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908050"/>
            <a:ext cx="7234238" cy="5146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5364163" y="274638"/>
            <a:ext cx="3322637" cy="1143000"/>
          </a:xfrm>
        </p:spPr>
        <p:txBody>
          <a:bodyPr/>
          <a:lstStyle/>
          <a:p>
            <a:r>
              <a:rPr lang="ru-RU" sz="3200" smtClean="0"/>
              <a:t>Хилонимус</a:t>
            </a:r>
          </a:p>
        </p:txBody>
      </p:sp>
      <p:pic>
        <p:nvPicPr>
          <p:cNvPr id="2150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60350"/>
            <a:ext cx="4953000" cy="6278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00EF2C-4EE6-484F-B506-7927D7B07734}"/>
</file>

<file path=customXml/itemProps2.xml><?xml version="1.0" encoding="utf-8"?>
<ds:datastoreItem xmlns:ds="http://schemas.openxmlformats.org/officeDocument/2006/customXml" ds:itemID="{A42EF0A6-E4DC-4C17-AE17-5619C457EC98}"/>
</file>

<file path=customXml/itemProps3.xml><?xml version="1.0" encoding="utf-8"?>
<ds:datastoreItem xmlns:ds="http://schemas.openxmlformats.org/officeDocument/2006/customXml" ds:itemID="{EBA36578-B29B-4018-B020-AAE64C49A2A2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284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Arial</vt:lpstr>
      <vt:lpstr>Aparajita</vt:lpstr>
      <vt:lpstr>Тема Office</vt:lpstr>
      <vt:lpstr>Палеоэкосистемы каменноугольного периода</vt:lpstr>
      <vt:lpstr>География каменноугольного периода</vt:lpstr>
      <vt:lpstr>Слайд 3</vt:lpstr>
      <vt:lpstr>Ландшафт карбона</vt:lpstr>
      <vt:lpstr>Ландшафт карбона</vt:lpstr>
      <vt:lpstr>Слайд 6</vt:lpstr>
      <vt:lpstr>Слайд 7</vt:lpstr>
      <vt:lpstr>Слайд 8</vt:lpstr>
      <vt:lpstr>Хилонимус</vt:lpstr>
      <vt:lpstr>Антракозавр</vt:lpstr>
      <vt:lpstr>Лабиринтодонт (Platyoposaurus)</vt:lpstr>
      <vt:lpstr>Доминанты флоры карбона</vt:lpstr>
      <vt:lpstr>Флора карбона</vt:lpstr>
      <vt:lpstr>Флора карбона</vt:lpstr>
      <vt:lpstr>Кордаиты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Палеоэкосистема каменноугольного периода</dc:title>
  <cp:lastModifiedBy>flerko</cp:lastModifiedBy>
  <cp:revision>7</cp:revision>
  <dcterms:modified xsi:type="dcterms:W3CDTF">2013-10-16T11:49:05Z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